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27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631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1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3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081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157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67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35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42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876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871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2D522-D3BD-43F3-88D0-A1C740999639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33609-9764-4864-9433-B01F7D48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 Clase 7gd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31 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6019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C: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el </a:t>
            </a:r>
            <a:r>
              <a:rPr lang="en-US" dirty="0" err="1" smtClean="0"/>
              <a:t>capitulo</a:t>
            </a:r>
            <a:r>
              <a:rPr lang="en-US" dirty="0" smtClean="0"/>
              <a:t> 3?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review the topics of chapter 3</a:t>
            </a:r>
            <a:endParaRPr lang="en-US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Copy and decide if the statement is a CARACTERISTICA or a CONDICION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Est</a:t>
            </a:r>
            <a:r>
              <a:rPr lang="es-ES_tradnl" dirty="0" smtClean="0"/>
              <a:t>á</a:t>
            </a:r>
            <a:r>
              <a:rPr lang="en-US" dirty="0" smtClean="0"/>
              <a:t> </a:t>
            </a:r>
            <a:r>
              <a:rPr lang="en-US" dirty="0" err="1" smtClean="0"/>
              <a:t>enfermo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guapo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sincera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Est</a:t>
            </a:r>
            <a:r>
              <a:rPr lang="es-ES_tradnl" dirty="0" smtClean="0"/>
              <a:t>á</a:t>
            </a:r>
            <a:r>
              <a:rPr lang="en-US" dirty="0" smtClean="0"/>
              <a:t> </a:t>
            </a:r>
            <a:r>
              <a:rPr lang="en-US" dirty="0" err="1" smtClean="0"/>
              <a:t>nerviosa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Estoy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Est</a:t>
            </a:r>
            <a:r>
              <a:rPr lang="es-ES_tradnl" dirty="0" smtClean="0"/>
              <a:t>á</a:t>
            </a:r>
            <a:r>
              <a:rPr lang="en-US" dirty="0" smtClean="0"/>
              <a:t>n </a:t>
            </a:r>
            <a:r>
              <a:rPr lang="en-US" dirty="0" err="1" smtClean="0"/>
              <a:t>cansados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Son </a:t>
            </a:r>
            <a:r>
              <a:rPr lang="en-US" dirty="0" err="1" smtClean="0"/>
              <a:t>obstinados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Son </a:t>
            </a:r>
            <a:r>
              <a:rPr lang="en-US" dirty="0" err="1" smtClean="0"/>
              <a:t>ambiciosos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470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5105400"/>
          </a:xfrm>
        </p:spPr>
        <p:txBody>
          <a:bodyPr>
            <a:normAutofit/>
          </a:bodyPr>
          <a:lstStyle/>
          <a:p>
            <a:r>
              <a:rPr lang="es-ES_tradnl" dirty="0" err="1" smtClean="0"/>
              <a:t>Copy</a:t>
            </a:r>
            <a:r>
              <a:rPr lang="es-ES_tradnl" dirty="0" smtClean="0"/>
              <a:t> and </a:t>
            </a:r>
            <a:r>
              <a:rPr lang="es-ES_tradnl" dirty="0" err="1" smtClean="0"/>
              <a:t>tell</a:t>
            </a:r>
            <a:r>
              <a:rPr lang="es-ES_tradnl" dirty="0" smtClean="0"/>
              <a:t> </a:t>
            </a:r>
            <a:r>
              <a:rPr lang="es-ES_tradnl" dirty="0" err="1" smtClean="0"/>
              <a:t>if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sentence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telling</a:t>
            </a:r>
            <a:r>
              <a:rPr lang="es-ES_tradnl" dirty="0" smtClean="0"/>
              <a:t> </a:t>
            </a:r>
            <a:r>
              <a:rPr lang="es-ES_tradnl" dirty="0" err="1" smtClean="0"/>
              <a:t>an</a:t>
            </a:r>
            <a:r>
              <a:rPr lang="es-ES_tradnl" dirty="0" smtClean="0"/>
              <a:t> </a:t>
            </a:r>
            <a:r>
              <a:rPr lang="es-ES_tradnl" dirty="0"/>
              <a:t>ORIGEN </a:t>
            </a:r>
            <a:r>
              <a:rPr lang="es-ES_tradnl" dirty="0" err="1"/>
              <a:t>or</a:t>
            </a:r>
            <a:r>
              <a:rPr lang="es-ES_tradnl" dirty="0"/>
              <a:t> a COLOCACION </a:t>
            </a:r>
            <a:r>
              <a:rPr lang="es-ES_tradnl" i="1" dirty="0"/>
              <a:t>(</a:t>
            </a:r>
            <a:r>
              <a:rPr lang="es-ES_tradnl" i="1" dirty="0" err="1"/>
              <a:t>location</a:t>
            </a:r>
            <a:r>
              <a:rPr lang="es-ES_tradnl" i="1" dirty="0"/>
              <a:t>)</a:t>
            </a: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Somos </a:t>
            </a:r>
            <a:r>
              <a:rPr lang="es-ES_tradnl" dirty="0" smtClean="0"/>
              <a:t>de la Florida.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Boston está en Massachusetts.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profesora es de Ecuador.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Sus abuelos son de España.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Su casa está en Brooklyn.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Jackson </a:t>
            </a:r>
            <a:r>
              <a:rPr lang="es-ES_tradnl" dirty="0" err="1" smtClean="0"/>
              <a:t>Heights</a:t>
            </a:r>
            <a:r>
              <a:rPr lang="es-ES_tradnl" dirty="0" smtClean="0"/>
              <a:t> está en Queens.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81707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915400" cy="6553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Copy and complete the following letter with the correct form of either SER or ESTAR</a:t>
            </a:r>
          </a:p>
          <a:p>
            <a:pPr marL="0" indent="0">
              <a:buNone/>
            </a:pPr>
            <a:r>
              <a:rPr lang="en-US" dirty="0" err="1" smtClean="0">
                <a:latin typeface="Bradley Hand ITC" panose="03070402050302030203" pitchFamily="66" charset="0"/>
              </a:rPr>
              <a:t>Hola</a:t>
            </a:r>
            <a:r>
              <a:rPr lang="en-US" dirty="0" smtClean="0">
                <a:latin typeface="Bradley Hand ITC" panose="03070402050302030203" pitchFamily="66" charset="0"/>
              </a:rPr>
              <a:t> David,</a:t>
            </a:r>
          </a:p>
          <a:p>
            <a:pPr marL="0" indent="0">
              <a:buNone/>
            </a:pPr>
            <a:r>
              <a:rPr lang="en-US" dirty="0" smtClean="0">
                <a:latin typeface="Bradley Hand ITC" panose="03070402050302030203" pitchFamily="66" charset="0"/>
              </a:rPr>
              <a:t>¿</a:t>
            </a:r>
            <a:r>
              <a:rPr lang="en-US" dirty="0" err="1" smtClean="0">
                <a:latin typeface="Bradley Hand ITC" panose="03070402050302030203" pitchFamily="66" charset="0"/>
              </a:rPr>
              <a:t>Qué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tal</a:t>
            </a:r>
            <a:r>
              <a:rPr lang="en-US" dirty="0" smtClean="0">
                <a:latin typeface="Bradley Hand ITC" panose="03070402050302030203" pitchFamily="66" charset="0"/>
              </a:rPr>
              <a:t>? ¿</a:t>
            </a:r>
            <a:r>
              <a:rPr lang="en-US" dirty="0" err="1" smtClean="0">
                <a:latin typeface="Bradley Hand ITC" panose="03070402050302030203" pitchFamily="66" charset="0"/>
              </a:rPr>
              <a:t>Cómo</a:t>
            </a:r>
            <a:r>
              <a:rPr lang="en-US" dirty="0" smtClean="0">
                <a:latin typeface="Bradley Hand ITC" panose="03070402050302030203" pitchFamily="66" charset="0"/>
              </a:rPr>
              <a:t> (1)___________? </a:t>
            </a:r>
            <a:r>
              <a:rPr lang="en-US" dirty="0" err="1" smtClean="0">
                <a:latin typeface="Bradley Hand ITC" panose="03070402050302030203" pitchFamily="66" charset="0"/>
              </a:rPr>
              <a:t>Yo</a:t>
            </a:r>
            <a:r>
              <a:rPr lang="en-US" dirty="0" smtClean="0">
                <a:latin typeface="Bradley Hand ITC" panose="03070402050302030203" pitchFamily="66" charset="0"/>
              </a:rPr>
              <a:t> (2) ________ </a:t>
            </a:r>
            <a:r>
              <a:rPr lang="en-US" dirty="0" err="1" smtClean="0">
                <a:latin typeface="Bradley Hand ITC" panose="03070402050302030203" pitchFamily="66" charset="0"/>
              </a:rPr>
              <a:t>muy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bien</a:t>
            </a:r>
            <a:r>
              <a:rPr lang="en-US" dirty="0" smtClean="0">
                <a:latin typeface="Bradley Hand ITC" panose="03070402050302030203" pitchFamily="66" charset="0"/>
              </a:rPr>
              <a:t>. </a:t>
            </a:r>
            <a:r>
              <a:rPr lang="en-US" dirty="0" err="1" smtClean="0">
                <a:latin typeface="Bradley Hand ITC" panose="03070402050302030203" pitchFamily="66" charset="0"/>
              </a:rPr>
              <a:t>Yo</a:t>
            </a:r>
            <a:r>
              <a:rPr lang="en-US" dirty="0" smtClean="0">
                <a:latin typeface="Bradley Hand ITC" panose="03070402050302030203" pitchFamily="66" charset="0"/>
              </a:rPr>
              <a:t> (3) __________ Pedro Acevedo. (4)________ de Puerto Rico. </a:t>
            </a:r>
            <a:r>
              <a:rPr lang="en-US" dirty="0" err="1" smtClean="0">
                <a:latin typeface="Bradley Hand ITC" panose="03070402050302030203" pitchFamily="66" charset="0"/>
              </a:rPr>
              <a:t>Mi</a:t>
            </a:r>
            <a:r>
              <a:rPr lang="en-US" dirty="0" smtClean="0">
                <a:latin typeface="Bradley Hand ITC" panose="03070402050302030203" pitchFamily="66" charset="0"/>
              </a:rPr>
              <a:t> casa (5)________ </a:t>
            </a:r>
            <a:r>
              <a:rPr lang="en-US" dirty="0" err="1" smtClean="0">
                <a:latin typeface="Bradley Hand ITC" panose="03070402050302030203" pitchFamily="66" charset="0"/>
              </a:rPr>
              <a:t>en</a:t>
            </a:r>
            <a:r>
              <a:rPr lang="en-US" dirty="0" smtClean="0">
                <a:latin typeface="Bradley Hand ITC" panose="03070402050302030203" pitchFamily="66" charset="0"/>
              </a:rPr>
              <a:t> San Juan, la capital. </a:t>
            </a:r>
            <a:r>
              <a:rPr lang="en-US" dirty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Mi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edificio</a:t>
            </a:r>
            <a:r>
              <a:rPr lang="en-US" dirty="0" smtClean="0">
                <a:latin typeface="Bradley Hand ITC" panose="03070402050302030203" pitchFamily="66" charset="0"/>
              </a:rPr>
              <a:t> (6)__________ </a:t>
            </a:r>
            <a:r>
              <a:rPr lang="en-US" dirty="0" err="1" smtClean="0">
                <a:latin typeface="Bradley Hand ITC" panose="03070402050302030203" pitchFamily="66" charset="0"/>
              </a:rPr>
              <a:t>en</a:t>
            </a:r>
            <a:r>
              <a:rPr lang="en-US" dirty="0" smtClean="0">
                <a:latin typeface="Bradley Hand ITC" panose="03070402050302030203" pitchFamily="66" charset="0"/>
              </a:rPr>
              <a:t> la </a:t>
            </a:r>
            <a:r>
              <a:rPr lang="en-US" dirty="0" err="1" smtClean="0">
                <a:latin typeface="Bradley Hand ITC" panose="03070402050302030203" pitchFamily="66" charset="0"/>
              </a:rPr>
              <a:t>Avenida</a:t>
            </a:r>
            <a:r>
              <a:rPr lang="en-US" dirty="0" smtClean="0">
                <a:latin typeface="Bradley Hand ITC" panose="03070402050302030203" pitchFamily="66" charset="0"/>
              </a:rPr>
              <a:t> Rio </a:t>
            </a:r>
            <a:r>
              <a:rPr lang="en-US" dirty="0" err="1" smtClean="0">
                <a:latin typeface="Bradley Hand ITC" panose="03070402050302030203" pitchFamily="66" charset="0"/>
              </a:rPr>
              <a:t>Piedras</a:t>
            </a:r>
            <a:r>
              <a:rPr lang="en-US" dirty="0" smtClean="0">
                <a:latin typeface="Bradley Hand ITC" panose="03070402050302030203" pitchFamily="66" charset="0"/>
              </a:rPr>
              <a:t>. </a:t>
            </a:r>
            <a:r>
              <a:rPr lang="en-US" dirty="0" err="1" smtClean="0">
                <a:latin typeface="Bradley Hand ITC" panose="03070402050302030203" pitchFamily="66" charset="0"/>
              </a:rPr>
              <a:t>Nuestro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apartamento</a:t>
            </a:r>
            <a:r>
              <a:rPr lang="en-US" dirty="0" smtClean="0">
                <a:latin typeface="Bradley Hand ITC" panose="03070402050302030203" pitchFamily="66" charset="0"/>
              </a:rPr>
              <a:t> (7)_________ </a:t>
            </a:r>
            <a:r>
              <a:rPr lang="en-US" dirty="0" err="1" smtClean="0">
                <a:latin typeface="Bradley Hand ITC" panose="03070402050302030203" pitchFamily="66" charset="0"/>
              </a:rPr>
              <a:t>moderno</a:t>
            </a:r>
            <a:r>
              <a:rPr lang="en-US" dirty="0" smtClean="0">
                <a:latin typeface="Bradley Hand ITC" panose="03070402050302030203" pitchFamily="66" charset="0"/>
              </a:rPr>
              <a:t>, (8)_________ </a:t>
            </a:r>
            <a:r>
              <a:rPr lang="en-US" dirty="0" err="1" smtClean="0">
                <a:latin typeface="Bradley Hand ITC" panose="03070402050302030203" pitchFamily="66" charset="0"/>
              </a:rPr>
              <a:t>bastante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grande</a:t>
            </a:r>
            <a:r>
              <a:rPr lang="en-US" dirty="0" smtClean="0">
                <a:latin typeface="Bradley Hand ITC" panose="03070402050302030203" pitchFamily="66" charset="0"/>
              </a:rPr>
              <a:t> y (9)__________ </a:t>
            </a:r>
            <a:r>
              <a:rPr lang="en-US" dirty="0" err="1" smtClean="0">
                <a:latin typeface="Bradley Hand ITC" panose="03070402050302030203" pitchFamily="66" charset="0"/>
              </a:rPr>
              <a:t>en</a:t>
            </a:r>
            <a:r>
              <a:rPr lang="en-US" dirty="0" smtClean="0">
                <a:latin typeface="Bradley Hand ITC" panose="03070402050302030203" pitchFamily="66" charset="0"/>
              </a:rPr>
              <a:t> el </a:t>
            </a:r>
            <a:r>
              <a:rPr lang="en-US" dirty="0" err="1" smtClean="0">
                <a:latin typeface="Bradley Hand ITC" panose="03070402050302030203" pitchFamily="66" charset="0"/>
              </a:rPr>
              <a:t>cuarto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piso</a:t>
            </a:r>
            <a:r>
              <a:rPr lang="en-US" dirty="0">
                <a:latin typeface="Bradley Hand ITC" panose="03070402050302030203" pitchFamily="66" charset="0"/>
              </a:rPr>
              <a:t> </a:t>
            </a:r>
            <a:r>
              <a:rPr lang="en-US" dirty="0" smtClean="0">
                <a:latin typeface="Bradley Hand ITC" panose="03070402050302030203" pitchFamily="66" charset="0"/>
              </a:rPr>
              <a:t>del </a:t>
            </a:r>
            <a:r>
              <a:rPr lang="en-US" dirty="0" err="1" smtClean="0">
                <a:latin typeface="Bradley Hand ITC" panose="03070402050302030203" pitchFamily="66" charset="0"/>
              </a:rPr>
              <a:t>edificio</a:t>
            </a:r>
            <a:r>
              <a:rPr lang="en-US" dirty="0" smtClean="0">
                <a:latin typeface="Bradley Hand ITC" panose="03070402050302030203" pitchFamily="66" charset="0"/>
              </a:rPr>
              <a:t>. El </a:t>
            </a:r>
            <a:r>
              <a:rPr lang="en-US" dirty="0" err="1" smtClean="0">
                <a:latin typeface="Bradley Hand ITC" panose="03070402050302030203" pitchFamily="66" charset="0"/>
              </a:rPr>
              <a:t>edificio</a:t>
            </a:r>
            <a:r>
              <a:rPr lang="en-US" dirty="0" smtClean="0">
                <a:latin typeface="Bradley Hand ITC" panose="03070402050302030203" pitchFamily="66" charset="0"/>
              </a:rPr>
              <a:t> (10)___________ </a:t>
            </a:r>
            <a:r>
              <a:rPr lang="en-US" dirty="0" err="1" smtClean="0">
                <a:latin typeface="Bradley Hand ITC" panose="03070402050302030203" pitchFamily="66" charset="0"/>
              </a:rPr>
              <a:t>muy</a:t>
            </a:r>
            <a:r>
              <a:rPr lang="en-US" dirty="0" smtClean="0">
                <a:latin typeface="Bradley Hand ITC" panose="03070402050302030203" pitchFamily="66" charset="0"/>
              </a:rPr>
              <a:t> alto. </a:t>
            </a:r>
            <a:r>
              <a:rPr lang="en-US" smtClean="0">
                <a:latin typeface="Bradley Hand ITC" panose="03070402050302030203" pitchFamily="66" charset="0"/>
              </a:rPr>
              <a:t>Tiene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muchos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pisos</a:t>
            </a:r>
            <a:r>
              <a:rPr lang="en-US" dirty="0" smtClean="0">
                <a:latin typeface="Bradley Hand ITC" panose="03070402050302030203" pitchFamily="66" charset="0"/>
              </a:rPr>
              <a:t>. Me </a:t>
            </a:r>
            <a:r>
              <a:rPr lang="en-US" dirty="0" err="1" smtClean="0">
                <a:latin typeface="Bradley Hand ITC" panose="03070402050302030203" pitchFamily="66" charset="0"/>
              </a:rPr>
              <a:t>gusta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nuestro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apartamento</a:t>
            </a:r>
            <a:r>
              <a:rPr lang="en-US" dirty="0" smtClean="0">
                <a:latin typeface="Bradley Hand ITC" panose="03070402050302030203" pitchFamily="66" charset="0"/>
              </a:rPr>
              <a:t>.</a:t>
            </a:r>
          </a:p>
          <a:p>
            <a:pPr marL="0" indent="0">
              <a:buNone/>
            </a:pPr>
            <a:r>
              <a:rPr lang="en-US" dirty="0">
                <a:latin typeface="Bradley Hand ITC" panose="03070402050302030203" pitchFamily="66" charset="0"/>
              </a:rPr>
              <a:t>	</a:t>
            </a:r>
            <a:r>
              <a:rPr lang="en-US" dirty="0" smtClean="0">
                <a:latin typeface="Bradley Hand ITC" panose="03070402050302030203" pitchFamily="66" charset="0"/>
              </a:rPr>
              <a:t>David, ¿</a:t>
            </a:r>
            <a:r>
              <a:rPr lang="en-US" dirty="0" err="1" smtClean="0">
                <a:latin typeface="Bradley Hand ITC" panose="03070402050302030203" pitchFamily="66" charset="0"/>
              </a:rPr>
              <a:t>cómo</a:t>
            </a:r>
            <a:r>
              <a:rPr lang="en-US" dirty="0" smtClean="0">
                <a:latin typeface="Bradley Hand ITC" panose="03070402050302030203" pitchFamily="66" charset="0"/>
              </a:rPr>
              <a:t> (11)________ </a:t>
            </a:r>
            <a:r>
              <a:rPr lang="en-US" dirty="0" err="1" smtClean="0">
                <a:latin typeface="Bradley Hand ITC" panose="03070402050302030203" pitchFamily="66" charset="0"/>
              </a:rPr>
              <a:t>tu</a:t>
            </a:r>
            <a:r>
              <a:rPr lang="en-US" dirty="0" smtClean="0">
                <a:latin typeface="Bradley Hand ITC" panose="03070402050302030203" pitchFamily="66" charset="0"/>
              </a:rPr>
              <a:t> casa? ¿(12)________ </a:t>
            </a:r>
            <a:r>
              <a:rPr lang="en-US" dirty="0" err="1" smtClean="0">
                <a:latin typeface="Bradley Hand ITC" panose="03070402050302030203" pitchFamily="66" charset="0"/>
              </a:rPr>
              <a:t>muy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grande</a:t>
            </a:r>
            <a:r>
              <a:rPr lang="en-US" dirty="0" smtClean="0">
                <a:latin typeface="Bradley Hand ITC" panose="03070402050302030203" pitchFamily="66" charset="0"/>
              </a:rPr>
              <a:t> y </a:t>
            </a:r>
            <a:r>
              <a:rPr lang="en-US" dirty="0" err="1" smtClean="0">
                <a:latin typeface="Bradley Hand ITC" panose="03070402050302030203" pitchFamily="66" charset="0"/>
              </a:rPr>
              <a:t>moderna</a:t>
            </a:r>
            <a:r>
              <a:rPr lang="en-US" dirty="0" smtClean="0">
                <a:latin typeface="Bradley Hand ITC" panose="03070402050302030203" pitchFamily="66" charset="0"/>
              </a:rPr>
              <a:t>? Y </a:t>
            </a:r>
            <a:r>
              <a:rPr lang="en-US" dirty="0" err="1" smtClean="0">
                <a:latin typeface="Bradley Hand ITC" panose="03070402050302030203" pitchFamily="66" charset="0"/>
              </a:rPr>
              <a:t>tu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latin typeface="Bradley Hand ITC" panose="03070402050302030203" pitchFamily="66" charset="0"/>
              </a:rPr>
              <a:t>familia</a:t>
            </a:r>
            <a:r>
              <a:rPr lang="en-US" dirty="0" smtClean="0">
                <a:latin typeface="Bradley Hand ITC" panose="03070402050302030203" pitchFamily="66" charset="0"/>
              </a:rPr>
              <a:t>, ¿ (13)________</a:t>
            </a:r>
          </a:p>
          <a:p>
            <a:pPr marL="0" indent="0">
              <a:buNone/>
            </a:pPr>
            <a:r>
              <a:rPr lang="en-US" dirty="0" err="1" smtClean="0">
                <a:latin typeface="Bradley Hand ITC" panose="03070402050302030203" pitchFamily="66" charset="0"/>
              </a:rPr>
              <a:t>grande</a:t>
            </a:r>
            <a:r>
              <a:rPr lang="en-US" dirty="0" smtClean="0">
                <a:latin typeface="Bradley Hand ITC" panose="03070402050302030203" pitchFamily="66" charset="0"/>
              </a:rPr>
              <a:t> o </a:t>
            </a:r>
            <a:r>
              <a:rPr lang="en-US" dirty="0" err="1" smtClean="0">
                <a:latin typeface="Bradley Hand ITC" panose="03070402050302030203" pitchFamily="66" charset="0"/>
              </a:rPr>
              <a:t>pequeña</a:t>
            </a:r>
            <a:r>
              <a:rPr lang="en-US" dirty="0" smtClean="0">
                <a:latin typeface="Bradley Hand ITC" panose="03070402050302030203" pitchFamily="66" charset="0"/>
              </a:rPr>
              <a:t>?</a:t>
            </a:r>
          </a:p>
          <a:p>
            <a:pPr marL="0" indent="0">
              <a:buNone/>
            </a:pPr>
            <a:r>
              <a:rPr lang="en-US" dirty="0">
                <a:latin typeface="Bradley Hand ITC" panose="03070402050302030203" pitchFamily="66" charset="0"/>
              </a:rPr>
              <a:t>	</a:t>
            </a:r>
            <a:r>
              <a:rPr lang="en-US" dirty="0" smtClean="0">
                <a:latin typeface="Bradley Hand ITC" panose="03070402050302030203" pitchFamily="66" charset="0"/>
              </a:rPr>
              <a:t>				¡Adios!</a:t>
            </a:r>
            <a:endParaRPr lang="en-US" dirty="0"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285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495800"/>
            <a:ext cx="9144000" cy="4525963"/>
          </a:xfrm>
        </p:spPr>
        <p:txBody>
          <a:bodyPr/>
          <a:lstStyle/>
          <a:p>
            <a:r>
              <a:rPr lang="en-US" dirty="0" smtClean="0"/>
              <a:t>Copy and match the picture with the statement.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Esta</a:t>
            </a:r>
            <a:r>
              <a:rPr lang="en-US" dirty="0" smtClean="0"/>
              <a:t> triste			4.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resfridado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cansado</a:t>
            </a:r>
            <a:r>
              <a:rPr lang="en-US" dirty="0" smtClean="0"/>
              <a:t>			5. </a:t>
            </a:r>
            <a:r>
              <a:rPr lang="en-US" dirty="0" err="1" smtClean="0"/>
              <a:t>Tose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contento</a:t>
            </a:r>
            <a:r>
              <a:rPr lang="en-US" dirty="0" smtClean="0"/>
              <a:t>		6. </a:t>
            </a:r>
            <a:r>
              <a:rPr lang="en-US" dirty="0" err="1" smtClean="0"/>
              <a:t>Tiene</a:t>
            </a:r>
            <a:r>
              <a:rPr lang="en-US" dirty="0" smtClean="0"/>
              <a:t> dolor de </a:t>
            </a:r>
            <a:r>
              <a:rPr lang="en-US" dirty="0" err="1" smtClean="0"/>
              <a:t>cabeza</a:t>
            </a:r>
            <a:endParaRPr lang="en-US" dirty="0"/>
          </a:p>
        </p:txBody>
      </p:sp>
      <p:pic>
        <p:nvPicPr>
          <p:cNvPr id="1028" name="Picture 4" descr="C:\Users\Faculty\AppData\Local\Temp\20180531_09243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t="10805" r="10776" b="9534"/>
          <a:stretch/>
        </p:blipFill>
        <p:spPr bwMode="auto">
          <a:xfrm>
            <a:off x="381000" y="0"/>
            <a:ext cx="8382000" cy="457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479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534400" cy="5715000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 con el </a:t>
            </a:r>
            <a:r>
              <a:rPr lang="en-US" dirty="0" err="1" smtClean="0"/>
              <a:t>vocabulario</a:t>
            </a:r>
            <a:r>
              <a:rPr lang="en-US" dirty="0" smtClean="0"/>
              <a:t> </a:t>
            </a:r>
            <a:r>
              <a:rPr lang="en-US" dirty="0" err="1" smtClean="0"/>
              <a:t>correcto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El medico </a:t>
            </a:r>
            <a:r>
              <a:rPr lang="en-US" dirty="0" err="1" smtClean="0"/>
              <a:t>examina</a:t>
            </a:r>
            <a:r>
              <a:rPr lang="en-US" dirty="0" smtClean="0"/>
              <a:t> a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pacientes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___________________.</a:t>
            </a:r>
          </a:p>
          <a:p>
            <a:pPr marL="514350" indent="-514350"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paciente</a:t>
            </a:r>
            <a:r>
              <a:rPr lang="en-US" dirty="0" smtClean="0"/>
              <a:t> ________ la </a:t>
            </a:r>
            <a:r>
              <a:rPr lang="en-US" dirty="0" err="1" smtClean="0"/>
              <a:t>boca</a:t>
            </a:r>
            <a:r>
              <a:rPr lang="en-US" dirty="0" smtClean="0"/>
              <a:t> y….</a:t>
            </a:r>
          </a:p>
          <a:p>
            <a:pPr marL="514350" indent="-514350">
              <a:buAutoNum type="arabicPeriod"/>
            </a:pPr>
            <a:r>
              <a:rPr lang="en-US" dirty="0" smtClean="0"/>
              <a:t>… el medico le </a:t>
            </a:r>
            <a:r>
              <a:rPr lang="en-US" dirty="0" err="1" smtClean="0"/>
              <a:t>examina</a:t>
            </a:r>
            <a:r>
              <a:rPr lang="en-US" dirty="0" smtClean="0"/>
              <a:t> la __________.</a:t>
            </a:r>
          </a:p>
          <a:p>
            <a:pPr marL="514350" indent="-514350">
              <a:buAutoNum type="arabicPeriod"/>
            </a:pPr>
            <a:r>
              <a:rPr lang="en-US" dirty="0" smtClean="0"/>
              <a:t>El medico le __________ </a:t>
            </a:r>
            <a:r>
              <a:rPr lang="en-US" dirty="0" err="1" smtClean="0"/>
              <a:t>unos</a:t>
            </a:r>
            <a:r>
              <a:rPr lang="en-US" dirty="0" smtClean="0"/>
              <a:t> </a:t>
            </a:r>
            <a:r>
              <a:rPr lang="en-US" dirty="0" err="1" smtClean="0"/>
              <a:t>antibioticos</a:t>
            </a:r>
            <a:r>
              <a:rPr lang="en-US" dirty="0" smtClean="0"/>
              <a:t> al </a:t>
            </a:r>
            <a:r>
              <a:rPr lang="en-US" dirty="0" err="1" smtClean="0"/>
              <a:t>paciente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La ____________ le da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medicamentos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farmacia</a:t>
            </a:r>
            <a:r>
              <a:rPr lang="en-US" dirty="0" smtClean="0"/>
              <a:t>.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1237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You are very sick and go to the doctors office…..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Copy and answer the following in full Spanish sentences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r>
              <a:rPr lang="en-US" dirty="0" smtClean="0"/>
              <a:t> la </a:t>
            </a:r>
            <a:r>
              <a:rPr lang="en-US" dirty="0" err="1" smtClean="0"/>
              <a:t>enfermera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¿Ella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toma</a:t>
            </a:r>
            <a:r>
              <a:rPr lang="en-US" dirty="0" smtClean="0"/>
              <a:t> la </a:t>
            </a:r>
            <a:r>
              <a:rPr lang="en-US" dirty="0" err="1" smtClean="0"/>
              <a:t>temperatura</a:t>
            </a:r>
            <a:r>
              <a:rPr lang="en-US" dirty="0" smtClean="0"/>
              <a:t> y la tension arterial?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examina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infeccion</a:t>
            </a:r>
            <a:r>
              <a:rPr lang="en-US" dirty="0" smtClean="0"/>
              <a:t>, ¿Que </a:t>
            </a:r>
            <a:r>
              <a:rPr lang="en-US" dirty="0" err="1" smtClean="0"/>
              <a:t>te</a:t>
            </a:r>
            <a:r>
              <a:rPr lang="en-US" dirty="0" smtClean="0"/>
              <a:t> da el medico?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Adonde</a:t>
            </a:r>
            <a:r>
              <a:rPr lang="en-US" dirty="0" smtClean="0"/>
              <a:t> </a:t>
            </a:r>
            <a:r>
              <a:rPr lang="en-US" dirty="0" err="1" smtClean="0"/>
              <a:t>compras</a:t>
            </a:r>
            <a:r>
              <a:rPr lang="en-US" dirty="0" smtClean="0"/>
              <a:t> la </a:t>
            </a:r>
            <a:r>
              <a:rPr lang="en-US" dirty="0" err="1" smtClean="0"/>
              <a:t>medicina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vende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medicamentos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37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 lnSpcReduction="10000"/>
          </a:bodyPr>
          <a:lstStyle/>
          <a:p>
            <a:r>
              <a:rPr lang="es-ES_tradnl" dirty="0" err="1" smtClean="0"/>
              <a:t>Copy</a:t>
            </a:r>
            <a:r>
              <a:rPr lang="es-ES_tradnl" dirty="0" smtClean="0"/>
              <a:t> and </a:t>
            </a:r>
            <a:r>
              <a:rPr lang="es-ES_tradnl" dirty="0" err="1" smtClean="0"/>
              <a:t>respond</a:t>
            </a:r>
            <a:r>
              <a:rPr lang="es-ES_tradnl" dirty="0" smtClean="0"/>
              <a:t> in FULL SPANISH SENTENCES.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¿Estás en la escuela ahora?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¿Dónde está la escuela?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¿En qué clase estás?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¿En qué piso está la clase?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¿Está la profesora en la clase también?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es ella?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 ella? </a:t>
            </a:r>
            <a:r>
              <a:rPr lang="es-ES_tradnl" i="1" dirty="0" smtClean="0"/>
              <a:t>(2 características)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dónde eres tú?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eres tú? </a:t>
            </a:r>
            <a:r>
              <a:rPr lang="es-ES_tradnl" i="1" dirty="0" smtClean="0"/>
              <a:t>(3 características)</a:t>
            </a: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estás hoy?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3715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763000" cy="6400800"/>
          </a:xfrm>
        </p:spPr>
        <p:txBody>
          <a:bodyPr>
            <a:normAutofit lnSpcReduction="10000"/>
          </a:bodyPr>
          <a:lstStyle/>
          <a:p>
            <a:r>
              <a:rPr lang="es-ES_tradnl" dirty="0" err="1" smtClean="0"/>
              <a:t>Copy</a:t>
            </a:r>
            <a:r>
              <a:rPr lang="es-ES_tradnl" dirty="0" smtClean="0"/>
              <a:t> and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</a:t>
            </a:r>
            <a:r>
              <a:rPr lang="es-ES_tradnl" dirty="0" err="1" smtClean="0"/>
              <a:t>ofSER</a:t>
            </a:r>
            <a:r>
              <a:rPr lang="es-ES_tradnl" dirty="0" smtClean="0"/>
              <a:t> </a:t>
            </a:r>
            <a:r>
              <a:rPr lang="es-ES_tradnl" dirty="0" err="1" smtClean="0"/>
              <a:t>or</a:t>
            </a:r>
            <a:r>
              <a:rPr lang="es-ES_tradnl" dirty="0" smtClean="0"/>
              <a:t> ESTAR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Él ________ muy simpático pero hoy no ______ muy contento.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 nervioso porque mañana tengo un examen muy difícil.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Nosotros ________ inteligentes y vamos a recibir una nota muy buena.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ciudad de Lima _______ en Perú. La ciudad _______ muy bonita.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abuelos de Francisco _______ de Madrid pero ahora ellos _______ en Estados Unidos. Madrid _______ en el centro de España.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7751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515</Words>
  <Application>Microsoft Office PowerPoint</Application>
  <PresentationFormat>On-screen Show (4:3)</PresentationFormat>
  <Paragraphs>64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 llamo __________ Clase 7gd La fecha es el 31 de mayo del 2018</vt:lpstr>
      <vt:lpstr>Practica</vt:lpstr>
      <vt:lpstr>Ejercicios</vt:lpstr>
      <vt:lpstr>PowerPoint Presentation</vt:lpstr>
      <vt:lpstr>PowerPoint Presentation</vt:lpstr>
      <vt:lpstr>You are very sick and go to the doctors office…..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7gd La fecha es el 31 de mayo del 2018</dc:title>
  <dc:creator>Helen Zumaeta</dc:creator>
  <cp:lastModifiedBy>Helen Zumaeta</cp:lastModifiedBy>
  <cp:revision>10</cp:revision>
  <dcterms:created xsi:type="dcterms:W3CDTF">2018-05-31T12:41:53Z</dcterms:created>
  <dcterms:modified xsi:type="dcterms:W3CDTF">2018-05-31T16:46:29Z</dcterms:modified>
</cp:coreProperties>
</file>